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Raleway"/>
      <p:regular r:id="rId12"/>
      <p:bold r:id="rId13"/>
      <p:italic r:id="rId14"/>
      <p:boldItalic r:id="rId15"/>
    </p:embeddedFont>
    <p:embeddedFont>
      <p:font typeface="Lato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8A5EFB9D-5392-48E1-A60B-D04948449CAE}">
  <a:tblStyle styleId="{8A5EFB9D-5392-48E1-A60B-D04948449CA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Raleway-bold.fntdata"/><Relationship Id="rId12" Type="http://schemas.openxmlformats.org/officeDocument/2006/relationships/font" Target="fonts/Raleway-regular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aleway-boldItalic.fntdata"/><Relationship Id="rId14" Type="http://schemas.openxmlformats.org/officeDocument/2006/relationships/font" Target="fonts/Raleway-italic.fntdata"/><Relationship Id="rId17" Type="http://schemas.openxmlformats.org/officeDocument/2006/relationships/font" Target="fonts/Lato-bold.fntdata"/><Relationship Id="rId16" Type="http://schemas.openxmlformats.org/officeDocument/2006/relationships/font" Target="fonts/Lato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Lato-boldItalic.fntdata"/><Relationship Id="rId6" Type="http://schemas.openxmlformats.org/officeDocument/2006/relationships/slide" Target="slides/slide1.xml"/><Relationship Id="rId18" Type="http://schemas.openxmlformats.org/officeDocument/2006/relationships/font" Target="fonts/Lato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Shape 8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Shape 9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Shape 9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Shape 11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solidFill>
          <a:schemeClr val="lt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Shape 11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Shape 1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Shape 1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Shape 14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6" name="Shape 16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bg>
      <p:bgPr>
        <a:solidFill>
          <a:schemeClr val="dk1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Shape 74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Shape 7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Shape 7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7" name="Shape 77"/>
          <p:cNvSpPr txBox="1"/>
          <p:nvPr>
            <p:ph hasCustomPrompt="1" type="title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9" name="Shape 79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dk1"/>
        </a:solid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Shape 18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Shape 1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Shape 20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1" name="Shape 21"/>
          <p:cNvSpPr txBox="1"/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2" name="Shape 2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5" name="Shape 2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Shape 2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Shape 2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8" name="Shape 28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29" name="Shape 29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0" name="Shape 30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3" name="Shape 3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Shape 3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Shape 3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6" name="Shape 36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37" name="Shape 37"/>
          <p:cNvSpPr txBox="1"/>
          <p:nvPr>
            <p:ph idx="1" type="body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8" name="Shape 38"/>
          <p:cNvSpPr txBox="1"/>
          <p:nvPr>
            <p:ph idx="2" type="body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9" name="Shape 39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2" name="Shape 4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Shape 4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Shape 4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Shape 45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6" name="Shape 46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9" name="Shape 4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Shape 50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Shape 5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Shape 52"/>
          <p:cNvSpPr txBox="1"/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3" name="Shape 53"/>
          <p:cNvSpPr txBox="1"/>
          <p:nvPr>
            <p:ph idx="1" type="body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Shape 54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accent3"/>
        </a:solid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Shape 56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Shape 5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Shape 5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9" name="Shape 59"/>
          <p:cNvSpPr txBox="1"/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0" name="Shape 60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3" name="Shape 6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Shape 6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Shape 6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Shape 66"/>
          <p:cNvSpPr txBox="1"/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67" name="Shape 67"/>
          <p:cNvSpPr txBox="1"/>
          <p:nvPr>
            <p:ph idx="1" type="subTitle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68" name="Shape 68"/>
          <p:cNvSpPr txBox="1"/>
          <p:nvPr>
            <p:ph idx="2" type="body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9" name="Shape 69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/>
          <p:nvPr>
            <p:ph idx="1" type="body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72" name="Shape 7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treamlin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2"/>
        </a:solidFill>
      </p:bgPr>
    </p:bg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/>
          <p:nvPr>
            <p:ph type="ctrTitle"/>
          </p:nvPr>
        </p:nvSpPr>
        <p:spPr>
          <a:xfrm>
            <a:off x="1858703" y="362558"/>
            <a:ext cx="5361300" cy="144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Split-It</a:t>
            </a:r>
            <a:endParaRPr/>
          </a:p>
        </p:txBody>
      </p:sp>
      <p:sp>
        <p:nvSpPr>
          <p:cNvPr id="87" name="Shape 87"/>
          <p:cNvSpPr txBox="1"/>
          <p:nvPr>
            <p:ph idx="1" type="subTitle"/>
          </p:nvPr>
        </p:nvSpPr>
        <p:spPr>
          <a:xfrm>
            <a:off x="1171350" y="3911050"/>
            <a:ext cx="6801300" cy="52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Team: Brian Sokol, Logan Skinner, Jacob Tucker, Hanlin Ye, Tzofi Klinghoffer</a:t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88" name="Shape 8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29753" y="1714675"/>
            <a:ext cx="1619197" cy="1619197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Shape 89"/>
          <p:cNvSpPr/>
          <p:nvPr/>
        </p:nvSpPr>
        <p:spPr>
          <a:xfrm>
            <a:off x="646500" y="1015900"/>
            <a:ext cx="1136700" cy="383700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blurRad="57150" rotWithShape="0" algn="bl" dir="5400000" dist="19050">
              <a:srgbClr val="000000">
                <a:alpha val="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Overview</a:t>
            </a:r>
            <a:endParaRPr/>
          </a:p>
        </p:txBody>
      </p:sp>
      <p:sp>
        <p:nvSpPr>
          <p:cNvPr id="95" name="Shape 95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Goals</a:t>
            </a:r>
            <a:endParaRPr sz="1800"/>
          </a:p>
          <a:p>
            <a:pPr indent="-342900" lvl="1" marL="914400" rtl="0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Create an app that allows users to split costs among each other</a:t>
            </a:r>
            <a:endParaRPr sz="1800"/>
          </a:p>
          <a:p>
            <a:pPr indent="-342900" lvl="1" marL="914400" rtl="0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We wanted this app to make the process of splitting bills seamless and easy</a:t>
            </a:r>
            <a:endParaRPr sz="1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0" name="Shape 100"/>
          <p:cNvGraphicFramePr/>
          <p:nvPr/>
        </p:nvGraphicFramePr>
        <p:xfrm>
          <a:off x="952500" y="6517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{8A5EFB9D-5392-48E1-A60B-D04948449CAE}</a:tableStyleId>
              </a:tblPr>
              <a:tblGrid>
                <a:gridCol w="3619500"/>
                <a:gridCol w="3619500"/>
              </a:tblGrid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/>
                        <a:t>Implemented Features</a:t>
                      </a:r>
                      <a:endParaRPr sz="1500"/>
                    </a:p>
                    <a:p>
                      <a:pPr indent="-323850" lvl="0" marL="457200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500"/>
                        <a:buChar char="●"/>
                      </a:pPr>
                      <a:r>
                        <a:rPr lang="en" sz="1500"/>
                        <a:t>User account: </a:t>
                      </a:r>
                      <a:r>
                        <a:rPr lang="en" sz="1500"/>
                        <a:t>creation/modification/deletion</a:t>
                      </a:r>
                      <a:endParaRPr sz="1500"/>
                    </a:p>
                    <a:p>
                      <a:pPr indent="-323850" lvl="0" marL="457200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500"/>
                        <a:buChar char="●"/>
                      </a:pPr>
                      <a:r>
                        <a:rPr lang="en" sz="1500"/>
                        <a:t>Scan receipt using OCR</a:t>
                      </a:r>
                      <a:endParaRPr sz="1500"/>
                    </a:p>
                    <a:p>
                      <a:pPr indent="-323850" lvl="0" marL="457200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500"/>
                        <a:buChar char="●"/>
                      </a:pPr>
                      <a:r>
                        <a:rPr lang="en" sz="1500"/>
                        <a:t>Edit receipt contents (change values, add, or delete)</a:t>
                      </a:r>
                      <a:endParaRPr sz="1500"/>
                    </a:p>
                    <a:p>
                      <a:pPr indent="-323850" lvl="0" marL="457200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500"/>
                        <a:buChar char="●"/>
                      </a:pPr>
                      <a:r>
                        <a:rPr lang="en" sz="1500"/>
                        <a:t>Assign members to receipt items</a:t>
                      </a:r>
                      <a:endParaRPr sz="1500"/>
                    </a:p>
                    <a:p>
                      <a:pPr indent="-323850" lvl="0" marL="457200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500"/>
                        <a:buChar char="●"/>
                      </a:pPr>
                      <a:r>
                        <a:rPr lang="en" sz="1500"/>
                        <a:t>Generate receipt with only the items assigned to you</a:t>
                      </a:r>
                      <a:endParaRPr sz="1500"/>
                    </a:p>
                    <a:p>
                      <a:pPr indent="-323850" lvl="0" marL="457200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500"/>
                        <a:buChar char="●"/>
                      </a:pPr>
                      <a:r>
                        <a:rPr lang="en" sz="1500"/>
                        <a:t>Groups: add/remove members, change group manager, delete group</a:t>
                      </a:r>
                      <a:endParaRPr sz="1500"/>
                    </a:p>
                    <a:p>
                      <a:pPr indent="-323850" lvl="0" marL="457200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500"/>
                        <a:buChar char="●"/>
                      </a:pPr>
                      <a:r>
                        <a:rPr lang="en" sz="1500"/>
                        <a:t>Automatically generate bills from all past receipts</a:t>
                      </a:r>
                      <a:endParaRPr sz="1500"/>
                    </a:p>
                    <a:p>
                      <a:pPr indent="-323850" lvl="0" marL="457200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500"/>
                        <a:buChar char="●"/>
                      </a:pPr>
                      <a:r>
                        <a:rPr lang="en" sz="1500"/>
                        <a:t>Create Custom Bills and pay via Google Pay</a:t>
                      </a:r>
                      <a:endParaRPr sz="15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/>
                        <a:t>Future Improvements</a:t>
                      </a:r>
                      <a:endParaRPr sz="1500"/>
                    </a:p>
                    <a:p>
                      <a:pPr indent="-323850" lvl="0" marL="457200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500"/>
                        <a:buChar char="●"/>
                      </a:pPr>
                      <a:r>
                        <a:rPr lang="en" sz="1500"/>
                        <a:t>Provide a method to split a single item between multiple users</a:t>
                      </a:r>
                      <a:endParaRPr sz="1500"/>
                    </a:p>
                    <a:p>
                      <a:pPr indent="-323850" lvl="0" marL="457200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500"/>
                        <a:buChar char="●"/>
                      </a:pPr>
                      <a:r>
                        <a:rPr lang="en" sz="1500"/>
                        <a:t>Improve the flow through the app</a:t>
                      </a:r>
                      <a:endParaRPr sz="1500"/>
                    </a:p>
                    <a:p>
                      <a:pPr indent="-323850" lvl="0" marL="457200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500"/>
                        <a:buChar char="●"/>
                      </a:pPr>
                      <a:r>
                        <a:rPr lang="en" sz="1500"/>
                        <a:t>Add more methods of payment</a:t>
                      </a:r>
                      <a:endParaRPr sz="1500"/>
                    </a:p>
                    <a:p>
                      <a:pPr indent="-323850" lvl="0" marL="457200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500"/>
                        <a:buChar char="●"/>
                      </a:pPr>
                      <a:r>
                        <a:rPr lang="en" sz="1500"/>
                        <a:t>Add support for coupons and discounts</a:t>
                      </a:r>
                      <a:endParaRPr sz="1500"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We Learned</a:t>
            </a:r>
            <a:endParaRPr/>
          </a:p>
        </p:txBody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lang="en" sz="1600"/>
              <a:t>Debugging with Android Studio (l</a:t>
            </a:r>
            <a:r>
              <a:rPr lang="en" sz="1600"/>
              <a:t>o</a:t>
            </a:r>
            <a:r>
              <a:rPr lang="en" sz="1600"/>
              <a:t>gcat)</a:t>
            </a:r>
            <a:endParaRPr sz="1600"/>
          </a:p>
          <a:p>
            <a:pPr indent="-3302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lang="en" sz="1600"/>
              <a:t>Importing AAR (Android Archive) libraries and obtaining SDKs from companies</a:t>
            </a:r>
            <a:endParaRPr sz="1600"/>
          </a:p>
          <a:p>
            <a:pPr indent="-3302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lang="en" sz="1600"/>
              <a:t>Interfacing</a:t>
            </a:r>
            <a:r>
              <a:rPr lang="en" sz="1600"/>
              <a:t> with Firebase</a:t>
            </a:r>
            <a:endParaRPr sz="1600"/>
          </a:p>
          <a:p>
            <a:pPr indent="-3302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lang="en" sz="1600"/>
              <a:t>Maintaining</a:t>
            </a:r>
            <a:r>
              <a:rPr lang="en" sz="1600"/>
              <a:t> a synchronous local and remote DB (many app features work offline)</a:t>
            </a:r>
            <a:endParaRPr sz="1600"/>
          </a:p>
          <a:p>
            <a:pPr indent="-3302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lang="en" sz="1600"/>
              <a:t>Concurrency</a:t>
            </a:r>
            <a:r>
              <a:rPr lang="en" sz="1600"/>
              <a:t> with updates between users</a:t>
            </a:r>
            <a:endParaRPr sz="1600"/>
          </a:p>
          <a:p>
            <a:pPr indent="-3302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lang="en" sz="1600"/>
              <a:t>Listeners</a:t>
            </a:r>
            <a:endParaRPr sz="1600"/>
          </a:p>
          <a:p>
            <a:pPr indent="-3302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lang="en" sz="1600"/>
              <a:t>Fragments</a:t>
            </a:r>
            <a:endParaRPr sz="1600"/>
          </a:p>
          <a:p>
            <a:pPr indent="-3302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lang="en" sz="1600"/>
              <a:t>Builder pattern</a:t>
            </a:r>
            <a:endParaRPr sz="1600"/>
          </a:p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 sz="16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Challenges</a:t>
            </a:r>
            <a:endParaRPr/>
          </a:p>
        </p:txBody>
      </p:sp>
      <p:sp>
        <p:nvSpPr>
          <p:cNvPr id="112" name="Shape 112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Working with BlinkReceipt to get working license keys</a:t>
            </a:r>
            <a:endParaRPr sz="1800"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Additional 3rd party API implementation</a:t>
            </a:r>
            <a:endParaRPr sz="1800"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Getting certain elements to work in a Fragment</a:t>
            </a:r>
            <a:endParaRPr sz="1800"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Git Flow</a:t>
            </a:r>
            <a:endParaRPr sz="1800"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Complex Firebase Queries</a:t>
            </a:r>
            <a:endParaRPr sz="1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Demo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